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8F69725-0A6B-4156-A47D-2BFD8E7AC7C0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A7F05A-21C6-443B-BBEB-656379CB898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3048000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Objectives:</a:t>
            </a:r>
          </a:p>
          <a:p>
            <a:pPr marL="514350" indent="-514350" algn="l"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hy the government establishes taxes</a:t>
            </a:r>
          </a:p>
          <a:p>
            <a:pPr marL="514350" indent="-514350" algn="l"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he principles &amp; structure of taxes</a:t>
            </a:r>
          </a:p>
          <a:p>
            <a:pPr marL="514350" indent="-514350" algn="l"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he incidence of taxes</a:t>
            </a:r>
          </a:p>
          <a:p>
            <a:pPr marL="514350" indent="-514350" algn="l"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H</a:t>
            </a:r>
            <a:r>
              <a:rPr lang="en-US" dirty="0" smtClean="0">
                <a:solidFill>
                  <a:schemeClr val="tx1"/>
                </a:solidFill>
              </a:rPr>
              <a:t>ow taxes affect the economy</a:t>
            </a:r>
          </a:p>
          <a:p>
            <a:pPr marL="514350" indent="-514350" algn="l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Government Spending of Taxes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How Taxes Work </a:t>
            </a:r>
            <a:br>
              <a:rPr lang="en-US" dirty="0" smtClean="0"/>
            </a:br>
            <a:r>
              <a:rPr lang="en-US" sz="3100" dirty="0" smtClean="0"/>
              <a:t>(and how the government spends them!)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Taxes on the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3) Economic Behavior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Tax incentive = use of taxes to encourage or discourage certain economic behaviors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Gov’t</a:t>
            </a:r>
            <a:r>
              <a:rPr lang="en-US" dirty="0" smtClean="0">
                <a:solidFill>
                  <a:schemeClr val="tx1"/>
                </a:solidFill>
              </a:rPr>
              <a:t> can give tax credits or rebates to encourage behavior that is good for the economy and society</a:t>
            </a:r>
          </a:p>
          <a:p>
            <a:pPr lvl="2"/>
            <a:r>
              <a:rPr lang="en-US" sz="1800" dirty="0" smtClean="0"/>
              <a:t>Tax credits to businesses who recycle</a:t>
            </a:r>
          </a:p>
          <a:p>
            <a:pPr lvl="2"/>
            <a:r>
              <a:rPr lang="en-US" sz="2000" dirty="0" smtClean="0"/>
              <a:t>Tax rebates to businesses that open new factories, offices, or stores in depressed areas </a:t>
            </a:r>
          </a:p>
          <a:p>
            <a:pPr lvl="2"/>
            <a:r>
              <a:rPr lang="en-US" sz="2000" dirty="0" smtClean="0"/>
              <a:t>Sin taxes are on products that are unhealthy or damaging like cigarettes, gambling, alcohol</a:t>
            </a:r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Government Spending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Mandatory spending = required by law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Entitlements = social welfare programs with specific requirements (Social Security, Medicare, Medicaid)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Food Stamp program, unemployment benefits, Veteran’s benefits for education and healthcare </a:t>
            </a:r>
          </a:p>
          <a:p>
            <a:r>
              <a:rPr lang="en-US" dirty="0" smtClean="0"/>
              <a:t>Discretionary spending = has to be authorized each year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Interstate highway system &amp; transportation programs (Amtrak)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Conservation programs, pollution clean-up, national parks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Education, college tuition assistance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Science, space, technology &amp; other </a:t>
            </a:r>
            <a:r>
              <a:rPr lang="en-US" dirty="0" err="1" smtClean="0">
                <a:solidFill>
                  <a:schemeClr val="tx1"/>
                </a:solidFill>
              </a:rPr>
              <a:t>researc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hprograms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Justice administration, enforcement agencies (FBI), and federal court system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National defense (takes up 50% of discretionary budget)</a:t>
            </a:r>
          </a:p>
          <a:p>
            <a:pPr lvl="2"/>
            <a:r>
              <a:rPr lang="en-US" dirty="0" smtClean="0"/>
              <a:t>Not all national defense is discretionary, some falls in mandatory category (Homeland </a:t>
            </a:r>
            <a:r>
              <a:rPr lang="en-US" dirty="0" err="1" smtClean="0"/>
              <a:t>Securtiy</a:t>
            </a:r>
            <a:r>
              <a:rPr lang="en-US" dirty="0" smtClean="0"/>
              <a:t>, border </a:t>
            </a:r>
            <a:r>
              <a:rPr lang="en-US" dirty="0" err="1" smtClean="0"/>
              <a:t>portrol</a:t>
            </a:r>
            <a:r>
              <a:rPr lang="en-US" dirty="0" smtClean="0"/>
              <a:t> and enforcement of immigration laws)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Tax = a mandatory payment to the government</a:t>
            </a:r>
          </a:p>
          <a:p>
            <a:endParaRPr lang="en-US" dirty="0" smtClean="0"/>
          </a:p>
          <a:p>
            <a:r>
              <a:rPr lang="en-US" dirty="0" smtClean="0"/>
              <a:t>Revenue = government income from taxes and non taxes (borrowing $$ and lotteries)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Taxes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Benefits-Received Principle </a:t>
            </a:r>
            <a:r>
              <a:rPr lang="en-US" dirty="0" smtClean="0"/>
              <a:t>= people who benefit directly from public goods should pay for them in proportion to the amount of benefits received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Financing of road construction, national defense, national parks, local police, fire protection, education</a:t>
            </a:r>
          </a:p>
          <a:p>
            <a:r>
              <a:rPr lang="en-US" b="1" u="sng" dirty="0" smtClean="0"/>
              <a:t>Ability-to-Pay Principle </a:t>
            </a:r>
            <a:r>
              <a:rPr lang="en-US" dirty="0" smtClean="0"/>
              <a:t>= people should be taxed on their ability to pay, no matter the level of benefits they receive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People with higher incomes pay more than people with lower incomes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Taxation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Equity = fairness of a tax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People in similar situations pay a similar amount of taxes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Ex: You buy gasoline, everyone pays the same tax; all people with the same level of income pay the same amount in taxes</a:t>
            </a:r>
          </a:p>
          <a:p>
            <a:r>
              <a:rPr lang="en-US" dirty="0" smtClean="0"/>
              <a:t>Simplicity = how easy it is for the taxpayer to understand and for the government to collect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Know when the tax is due and how much is to be paid</a:t>
            </a:r>
          </a:p>
          <a:p>
            <a:r>
              <a:rPr lang="en-US" dirty="0" smtClean="0"/>
              <a:t>Efficiency = how well the tax achieves the goal of raising revenue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Judged by how hard and how much it takes to pay the tax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Tax Base </a:t>
            </a:r>
            <a:r>
              <a:rPr lang="en-US" dirty="0" smtClean="0"/>
              <a:t>= a form of wealth (income, property, goods, or services) that is subject to taxes</a:t>
            </a:r>
          </a:p>
          <a:p>
            <a:r>
              <a:rPr lang="en-US" b="1" u="sng" dirty="0" smtClean="0"/>
              <a:t>Individual income tax </a:t>
            </a:r>
            <a:r>
              <a:rPr lang="en-US" dirty="0" smtClean="0"/>
              <a:t>= based on a person’s income from all sources</a:t>
            </a:r>
          </a:p>
          <a:p>
            <a:r>
              <a:rPr lang="en-US" b="1" u="sng" dirty="0" smtClean="0"/>
              <a:t>Corporate income tax </a:t>
            </a:r>
            <a:r>
              <a:rPr lang="en-US" dirty="0" smtClean="0"/>
              <a:t>= based on a corporation’s profits</a:t>
            </a:r>
          </a:p>
          <a:p>
            <a:r>
              <a:rPr lang="en-US" b="1" u="sng" dirty="0" smtClean="0"/>
              <a:t>Sales tax </a:t>
            </a:r>
            <a:r>
              <a:rPr lang="en-US" dirty="0" smtClean="0"/>
              <a:t>= based on the value of the good or service at the time of sale</a:t>
            </a:r>
          </a:p>
          <a:p>
            <a:r>
              <a:rPr lang="en-US" b="1" u="sng" dirty="0" smtClean="0"/>
              <a:t>Property tax </a:t>
            </a:r>
            <a:r>
              <a:rPr lang="en-US" dirty="0" smtClean="0"/>
              <a:t>= the value of an individual’s or a </a:t>
            </a:r>
            <a:r>
              <a:rPr lang="en-US" dirty="0" err="1" smtClean="0"/>
              <a:t>buisiness’s</a:t>
            </a:r>
            <a:r>
              <a:rPr lang="en-US" dirty="0" smtClean="0"/>
              <a:t> assets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Proportional tax </a:t>
            </a:r>
            <a:r>
              <a:rPr lang="en-US" dirty="0" smtClean="0"/>
              <a:t>(flat tax) = takes the same percentage of income from all taxpayers, regardless of income level (15%)</a:t>
            </a:r>
          </a:p>
          <a:p>
            <a:r>
              <a:rPr lang="en-US" b="1" u="sng" dirty="0" smtClean="0"/>
              <a:t>Progressive tax</a:t>
            </a:r>
            <a:r>
              <a:rPr lang="en-US" dirty="0" smtClean="0"/>
              <a:t> (income level) = takes a larger % of income from high-income earners and a smaller % on low-income earners</a:t>
            </a:r>
          </a:p>
          <a:p>
            <a:r>
              <a:rPr lang="en-US" b="1" u="sng" dirty="0" smtClean="0"/>
              <a:t>Regressive tax </a:t>
            </a:r>
            <a:r>
              <a:rPr lang="en-US" dirty="0" smtClean="0"/>
              <a:t>= hits low-income earners as it puts a higher % of taxes on low-income people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"/>
            <a:ext cx="8991600" cy="639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pays the Tax?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Incidence of a tax = the impact of the tax on a taxpayer or the final burden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Consumers vs. sellers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Seller pays more of the tax because there will be less demand for the product if prices rise for consumers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Consumer pays more of the tax if there is more demand for the product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Ex: recent tax on the use of credit cards by a business on a consumer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Taxes on the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257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1) Resource Allocation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A tax placed on a good or service will increase the costs of production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If the demand is the same, then the price will go up</a:t>
            </a:r>
          </a:p>
          <a:p>
            <a:pPr lvl="2"/>
            <a:r>
              <a:rPr lang="en-US" sz="1800" dirty="0" smtClean="0"/>
              <a:t>Producer may decide to shift resources if it is no longer profitable to sell that good</a:t>
            </a:r>
          </a:p>
          <a:p>
            <a:r>
              <a:rPr lang="en-US" sz="2800" dirty="0" smtClean="0"/>
              <a:t>2) Productivity and Growth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Impact the amount of money available to producers to invest in their businesses (can’t grow)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Underground economy because of high taxes</a:t>
            </a:r>
          </a:p>
          <a:p>
            <a:pPr lvl="2"/>
            <a:r>
              <a:rPr lang="en-US" sz="1800" dirty="0" smtClean="0"/>
              <a:t>Ex: avoid paying taxes on a landscaping businesses by working cash-only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</TotalTime>
  <Words>739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How Taxes Work  (and how the government spends them!)</vt:lpstr>
      <vt:lpstr>Slide 2</vt:lpstr>
      <vt:lpstr>Principles of Taxes</vt:lpstr>
      <vt:lpstr>Criteria for Taxation</vt:lpstr>
      <vt:lpstr>Tax Bases</vt:lpstr>
      <vt:lpstr>Tax Structures</vt:lpstr>
      <vt:lpstr>Slide 7</vt:lpstr>
      <vt:lpstr>Who pays the Tax?</vt:lpstr>
      <vt:lpstr>Impact of Taxes on the Economy</vt:lpstr>
      <vt:lpstr>Impact of Taxes on the Economy</vt:lpstr>
      <vt:lpstr>Government Spending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Taxes Work </dc:title>
  <dc:creator>Administrator</dc:creator>
  <cp:lastModifiedBy>Administrator</cp:lastModifiedBy>
  <cp:revision>10</cp:revision>
  <dcterms:created xsi:type="dcterms:W3CDTF">2013-05-23T13:28:56Z</dcterms:created>
  <dcterms:modified xsi:type="dcterms:W3CDTF">2013-05-23T15:17:23Z</dcterms:modified>
</cp:coreProperties>
</file>